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4" r:id="rId3"/>
    <p:sldId id="295" r:id="rId4"/>
    <p:sldId id="288" r:id="rId5"/>
    <p:sldId id="257" r:id="rId6"/>
    <p:sldId id="258" r:id="rId7"/>
    <p:sldId id="289" r:id="rId8"/>
    <p:sldId id="290" r:id="rId9"/>
    <p:sldId id="291" r:id="rId10"/>
    <p:sldId id="259" r:id="rId11"/>
    <p:sldId id="292" r:id="rId12"/>
    <p:sldId id="262" r:id="rId13"/>
    <p:sldId id="261" r:id="rId14"/>
    <p:sldId id="268" r:id="rId15"/>
    <p:sldId id="271" r:id="rId16"/>
    <p:sldId id="276" r:id="rId17"/>
    <p:sldId id="279" r:id="rId18"/>
    <p:sldId id="269" r:id="rId19"/>
    <p:sldId id="270" r:id="rId20"/>
    <p:sldId id="275" r:id="rId21"/>
    <p:sldId id="278" r:id="rId22"/>
    <p:sldId id="281" r:id="rId23"/>
    <p:sldId id="296" r:id="rId24"/>
    <p:sldId id="285" r:id="rId25"/>
    <p:sldId id="297" r:id="rId26"/>
    <p:sldId id="260" r:id="rId27"/>
    <p:sldId id="263" r:id="rId28"/>
    <p:sldId id="284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4A09F-C070-4F9B-88B6-447E0E006F41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9BFF5-2DAA-43EF-9EC0-5A766291F3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82921-7389-4244-B726-FD182546A92F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FF2C1-1EEA-45D5-89FC-DB82DDD03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some much to teach already, why did we need more?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FF2C1-1EEA-45D5-89FC-DB82DDD0323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Nanotechnology is here to stay.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FF2C1-1EEA-45D5-89FC-DB82DDD0323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next generation of graduate students who will study </a:t>
            </a:r>
            <a:r>
              <a:rPr lang="en-US" dirty="0" err="1" smtClean="0"/>
              <a:t>nanoscience</a:t>
            </a:r>
            <a:r>
              <a:rPr lang="en-US" dirty="0" smtClean="0"/>
              <a:t> and nanotechnology are in middle and high school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7198-B77C-42E1-A109-030E7C8191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careful not to overwhelm students with non-core chemistry 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FF2C1-1EEA-45D5-89FC-DB82DDD0323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Bring two copies of the textbook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FF2C1-1EEA-45D5-89FC-DB82DDD0323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Bring two copies of textbook to share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FF2C1-1EEA-45D5-89FC-DB82DDD0323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6114-70EB-443F-AED8-BDA748290DFF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8BD7-A37B-4134-A184-AFA7AB08B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6114-70EB-443F-AED8-BDA748290DFF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8BD7-A37B-4134-A184-AFA7AB08B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6114-70EB-443F-AED8-BDA748290DFF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8BD7-A37B-4134-A184-AFA7AB08B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8A1B0FEB-716D-413B-B1A8-646EC28A08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6114-70EB-443F-AED8-BDA748290DFF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8BD7-A37B-4134-A184-AFA7AB08B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6114-70EB-443F-AED8-BDA748290DFF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8BD7-A37B-4134-A184-AFA7AB08B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6114-70EB-443F-AED8-BDA748290DFF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8BD7-A37B-4134-A184-AFA7AB08B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6114-70EB-443F-AED8-BDA748290DFF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8BD7-A37B-4134-A184-AFA7AB08B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6114-70EB-443F-AED8-BDA748290DFF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8BD7-A37B-4134-A184-AFA7AB08B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6114-70EB-443F-AED8-BDA748290DFF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8BD7-A37B-4134-A184-AFA7AB08B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6114-70EB-443F-AED8-BDA748290DFF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8BD7-A37B-4134-A184-AFA7AB08B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6114-70EB-443F-AED8-BDA748290DFF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8BD7-A37B-4134-A184-AFA7AB08B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E6114-70EB-443F-AED8-BDA748290DFF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68BD7-A37B-4134-A184-AFA7AB08B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anoprofessor.net/HomeIntro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wmf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otech.ucsb.edu/" TargetMode="External"/><Relationship Id="rId2" Type="http://schemas.openxmlformats.org/officeDocument/2006/relationships/hyperlink" Target="http://cnsi.ctrl.ucla.edu/nanoscience/pages/homep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rsec.wisc.edu/Edetc/" TargetMode="External"/><Relationship Id="rId4" Type="http://schemas.openxmlformats.org/officeDocument/2006/relationships/hyperlink" Target="http://ice.chem.wisc.edu/NanoCourse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nano4me.live.subhub.com/categories/notes" TargetMode="External"/><Relationship Id="rId2" Type="http://schemas.openxmlformats.org/officeDocument/2006/relationships/hyperlink" Target="http://nano4me.live.subhub.com/categories/modul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ano4me.live.subhub.com/categories/remote_access_request/" TargetMode="External"/><Relationship Id="rId4" Type="http://schemas.openxmlformats.org/officeDocument/2006/relationships/hyperlink" Target="http://nano4me.live.subhub.com/categories/labs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Nanotechnology Resources in Chemistry Instruction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Why should we use nanotechnology to teach chemistry?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to start? Laboratory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Are there areas that can be improved by using a new low tech approach?</a:t>
            </a:r>
          </a:p>
          <a:p>
            <a:r>
              <a:rPr lang="en-US" dirty="0" smtClean="0"/>
              <a:t>Trial the new lab activities during the summer session or with Honors or Chemistry club students</a:t>
            </a:r>
          </a:p>
          <a:p>
            <a:r>
              <a:rPr lang="en-US" dirty="0" smtClean="0"/>
              <a:t>Work with the dept &amp; stockroom to incorporate into standard curriculum</a:t>
            </a:r>
            <a:endParaRPr lang="en-US" dirty="0"/>
          </a:p>
        </p:txBody>
      </p:sp>
      <p:pic>
        <p:nvPicPr>
          <p:cNvPr id="5" name="Content Placeholder 4" descr="two chemistry student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752600"/>
            <a:ext cx="3048000" cy="3886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to add nanotechnology activities?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Introductory Chemistry</a:t>
            </a:r>
          </a:p>
          <a:p>
            <a:pPr lvl="1"/>
            <a:r>
              <a:rPr lang="en-US" dirty="0" smtClean="0"/>
              <a:t>Sunscreen and UV Beads</a:t>
            </a:r>
          </a:p>
          <a:p>
            <a:r>
              <a:rPr lang="en-US" sz="3600" dirty="0" smtClean="0"/>
              <a:t>Preparatory General Chemistry</a:t>
            </a:r>
          </a:p>
          <a:p>
            <a:pPr lvl="1"/>
            <a:r>
              <a:rPr lang="en-US" dirty="0" smtClean="0"/>
              <a:t> Water Purification, Super hydrophobic surfaces</a:t>
            </a:r>
          </a:p>
          <a:p>
            <a:r>
              <a:rPr lang="en-US" sz="3600" dirty="0" smtClean="0"/>
              <a:t>General Chemistry I, II</a:t>
            </a:r>
          </a:p>
          <a:p>
            <a:pPr lvl="1"/>
            <a:r>
              <a:rPr lang="en-US" dirty="0" err="1" smtClean="0"/>
              <a:t>Biotoxicity</a:t>
            </a:r>
            <a:r>
              <a:rPr lang="en-US" dirty="0" smtClean="0"/>
              <a:t>, </a:t>
            </a:r>
            <a:r>
              <a:rPr lang="en-US" dirty="0" err="1" smtClean="0"/>
              <a:t>nanowire</a:t>
            </a:r>
            <a:r>
              <a:rPr lang="en-US" dirty="0" smtClean="0"/>
              <a:t> pH sensors, solar cells</a:t>
            </a:r>
          </a:p>
          <a:p>
            <a:r>
              <a:rPr lang="en-US" sz="3600" dirty="0" smtClean="0"/>
              <a:t>Organic Chemistry ??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Chemistry experiments with nanotechnology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err="1" smtClean="0"/>
              <a:t>Nanowire</a:t>
            </a:r>
            <a:r>
              <a:rPr lang="en-US" sz="1800" b="1" dirty="0" smtClean="0"/>
              <a:t> pH Sensors </a:t>
            </a:r>
          </a:p>
          <a:p>
            <a:pPr>
              <a:buNone/>
            </a:pPr>
            <a:r>
              <a:rPr lang="en-US" sz="1800" dirty="0" smtClean="0"/>
              <a:t>	Acid vapors lower the electrical resistance while base vapors increase it. The active sensing layer is </a:t>
            </a:r>
            <a:r>
              <a:rPr lang="en-US" sz="1800" dirty="0" err="1" smtClean="0"/>
              <a:t>polyaniline</a:t>
            </a:r>
            <a:r>
              <a:rPr lang="en-US" sz="1800" dirty="0" smtClean="0"/>
              <a:t> </a:t>
            </a:r>
            <a:r>
              <a:rPr lang="en-US" sz="1800" dirty="0" err="1" smtClean="0"/>
              <a:t>nanofibers</a:t>
            </a:r>
            <a:r>
              <a:rPr lang="en-US" sz="1800" dirty="0" smtClean="0"/>
              <a:t> deposited over brown (unbleached) paper and the electrodes are made of copper. . </a:t>
            </a:r>
          </a:p>
          <a:p>
            <a:endParaRPr lang="en-US" sz="1800" dirty="0"/>
          </a:p>
        </p:txBody>
      </p:sp>
      <p:pic>
        <p:nvPicPr>
          <p:cNvPr id="2050" name="Picture 2" descr="http://cnsi.ctrl.ucla.edu/nanoscience/pages/publicview/images/Nanowire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0"/>
            <a:ext cx="3000632" cy="2362200"/>
          </a:xfrm>
          <a:prstGeom prst="rect">
            <a:avLst/>
          </a:prstGeom>
          <a:noFill/>
        </p:spPr>
      </p:pic>
      <p:pic>
        <p:nvPicPr>
          <p:cNvPr id="2052" name="Picture 4" descr="http://cnsi.ctrl.ucla.edu/nanoscience/pages/publicview/images/nanowire-expPro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971800"/>
            <a:ext cx="45339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Chemistry with nanotechnology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Start with an activity that meets student learning objectives for that class</a:t>
            </a:r>
          </a:p>
          <a:p>
            <a:r>
              <a:rPr lang="en-US" dirty="0" smtClean="0"/>
              <a:t>Trial the lab activities during the summer session, possibly in an honors class</a:t>
            </a:r>
          </a:p>
          <a:p>
            <a:r>
              <a:rPr lang="en-US" dirty="0" smtClean="0"/>
              <a:t>Get department, division, and stockroom support</a:t>
            </a:r>
          </a:p>
          <a:p>
            <a:r>
              <a:rPr lang="en-US" dirty="0" smtClean="0"/>
              <a:t> Be careful not to overwhelm the students</a:t>
            </a:r>
          </a:p>
          <a:p>
            <a:r>
              <a:rPr lang="en-US" dirty="0" smtClean="0"/>
              <a:t>Enjoy the activity and be ready to revise to fit your class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8516778" cy="4592003"/>
          </a:xfrm>
          <a:prstGeom prst="rect">
            <a:avLst/>
          </a:prstGeom>
          <a:noFill/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926205" y="6065045"/>
            <a:ext cx="1951673" cy="52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u="sng" dirty="0">
                <a:solidFill>
                  <a:srgbClr val="0000FF"/>
                </a:solidFill>
                <a:latin typeface="Arial" pitchFamily="34" charset="0"/>
                <a:hlinkClick r:id="rId4"/>
              </a:rPr>
              <a:t>nanoprofessor.net</a:t>
            </a:r>
            <a:endParaRPr lang="en-US" dirty="0"/>
          </a:p>
          <a:p>
            <a:pPr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Tech Approach to teaching chemistry  with nanotechnology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1132999"/>
            <a:ext cx="3906203" cy="4820603"/>
          </a:xfrm>
          <a:prstGeom prst="rect">
            <a:avLst/>
          </a:prstGeom>
          <a:noFill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868805" y="274320"/>
            <a:ext cx="5422107" cy="93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Nanolithography Platform (NLP)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0648" y="1675924"/>
            <a:ext cx="2783205" cy="1983105"/>
          </a:xfrm>
          <a:prstGeom prst="rect">
            <a:avLst/>
          </a:prstGeom>
          <a:noFill/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450682" y="1035844"/>
            <a:ext cx="1987391" cy="52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Dip Pen Lithography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7724" y="3809048"/>
            <a:ext cx="3334703" cy="2497455"/>
          </a:xfrm>
          <a:prstGeom prst="rect">
            <a:avLst/>
          </a:prstGeom>
          <a:noFill/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670834" y="6293644"/>
            <a:ext cx="2357438" cy="32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Source: Wikipedia, Dip Pen Lithography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991553" y="6140768"/>
            <a:ext cx="2297430" cy="32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Source: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</a:rPr>
              <a:t>NanoInk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</a:rPr>
              <a:t>Nanoprofessor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98" y="1428750"/>
            <a:ext cx="4383405" cy="4229100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297430" y="274320"/>
            <a:ext cx="5434965" cy="93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Atomic Force Microscope (AFM)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6323" y="1590199"/>
            <a:ext cx="3820478" cy="3983355"/>
          </a:xfrm>
          <a:prstGeom prst="rect">
            <a:avLst/>
          </a:prstGeom>
          <a:noFill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373529" y="6140768"/>
            <a:ext cx="2713196" cy="32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Source: Wikipedia, Atomic Force Microscopes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801530" y="5989320"/>
            <a:ext cx="2298858" cy="32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Source: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</a:rPr>
              <a:t>NanoInk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</a:rPr>
              <a:t>Nanoprofessor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199" y="1132999"/>
            <a:ext cx="4211955" cy="4820603"/>
          </a:xfrm>
          <a:prstGeom prst="rect">
            <a:avLst/>
          </a:prstGeo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097405" y="300038"/>
            <a:ext cx="5682139" cy="93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LED Fluorescent Microscope (FM)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73529" y="6140768"/>
            <a:ext cx="2627471" cy="32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Source: Wikipedia, Fluorescent Microscopes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0599" y="1361599"/>
            <a:ext cx="4353401" cy="4411980"/>
          </a:xfrm>
          <a:prstGeom prst="rect">
            <a:avLst/>
          </a:prstGeom>
          <a:noFill/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335882" y="6217920"/>
            <a:ext cx="2297430" cy="32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Source: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</a:rPr>
              <a:t>NanoInk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</a:rPr>
              <a:t>Nanoprofessor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335882" y="2788920"/>
            <a:ext cx="834390" cy="26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NLP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773329" y="4083368"/>
            <a:ext cx="758666" cy="26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AFM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679282" y="5454968"/>
            <a:ext cx="757238" cy="26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FM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21482" y="4997768"/>
            <a:ext cx="3729038" cy="52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</a:rPr>
              <a:t>Instrumentation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48" y="151448"/>
            <a:ext cx="3126105" cy="2297430"/>
          </a:xfrm>
          <a:prstGeom prst="rect">
            <a:avLst/>
          </a:prstGeom>
          <a:noFill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6048" y="1751648"/>
            <a:ext cx="2440305" cy="1915954"/>
          </a:xfrm>
          <a:prstGeom prst="rect">
            <a:avLst/>
          </a:prstGeom>
          <a:noFill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124" y="3123248"/>
            <a:ext cx="2591753" cy="1944529"/>
          </a:xfrm>
          <a:prstGeom prst="rect">
            <a:avLst/>
          </a:prstGeom>
          <a:noFill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6524" y="4419125"/>
            <a:ext cx="2440305" cy="2144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316129" y="425768"/>
            <a:ext cx="2153126" cy="93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Applications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97205" y="960120"/>
            <a:ext cx="8149590" cy="521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Nanolithography-</a:t>
            </a:r>
            <a:endParaRPr lang="en-US" dirty="0" smtClean="0"/>
          </a:p>
          <a:p>
            <a:pPr marL="771525" lvl="2" indent="-25717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Masks for circuits</a:t>
            </a:r>
            <a:endParaRPr lang="en-US" dirty="0" smtClean="0"/>
          </a:p>
          <a:p>
            <a:pPr marL="771525" lvl="2" indent="-25717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Biosensor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arrays</a:t>
            </a:r>
            <a:endParaRPr lang="en-US" dirty="0"/>
          </a:p>
          <a:p>
            <a:pPr marL="771525" lvl="2" indent="-25717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Cell Adhesion, motility, and orientation studies</a:t>
            </a:r>
            <a:endParaRPr lang="en-US" dirty="0"/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AFM</a:t>
            </a:r>
            <a:endParaRPr lang="en-US" dirty="0"/>
          </a:p>
          <a:p>
            <a:pPr marL="771525" lvl="2" indent="-25717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dirty="0" err="1">
                <a:solidFill>
                  <a:srgbClr val="000000"/>
                </a:solidFill>
                <a:latin typeface="Arial" pitchFamily="34" charset="0"/>
              </a:rPr>
              <a:t>Nano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surface imaging</a:t>
            </a:r>
            <a:endParaRPr lang="en-US" dirty="0"/>
          </a:p>
          <a:p>
            <a:pPr marL="771525" lvl="2" indent="-25717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Measurement and analysis</a:t>
            </a:r>
            <a:endParaRPr lang="en-US" dirty="0"/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FM</a:t>
            </a:r>
            <a:endParaRPr lang="en-US" dirty="0"/>
          </a:p>
          <a:p>
            <a:pPr marL="771525" lvl="2" indent="-25717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Imaging</a:t>
            </a:r>
            <a:endParaRPr lang="en-US" dirty="0"/>
          </a:p>
          <a:p>
            <a:pPr marL="771525" lvl="2" indent="-25717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Detection</a:t>
            </a:r>
            <a:endParaRPr lang="en-US" dirty="0"/>
          </a:p>
          <a:p>
            <a:pPr marL="771525" lvl="2" indent="-25717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Diagnostics</a:t>
            </a:r>
            <a:endParaRPr lang="en-US" dirty="0"/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Future: Solar technology, medical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</a:rPr>
              <a:t>nanomaterials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, consumer products, water treatment, research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0725" y="3047525"/>
            <a:ext cx="2601753" cy="2058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Nanotechnology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en-US" sz="2800" dirty="0">
                <a:solidFill>
                  <a:schemeClr val="tx2"/>
                </a:solidFill>
              </a:rPr>
              <a:t>Nanotechnology is the manipulation of matter at a scale of 1 to 100 nanometers. </a:t>
            </a:r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en-US" sz="2800" dirty="0">
                <a:solidFill>
                  <a:schemeClr val="tx2"/>
                </a:solidFill>
              </a:rPr>
              <a:t>Using nanotechnology we can control molecules at an atomic level and create materials with unique properties.</a:t>
            </a:r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en-US" sz="2800" dirty="0">
                <a:solidFill>
                  <a:schemeClr val="tx2"/>
                </a:solidFill>
              </a:rPr>
              <a:t>A nanometer is 10</a:t>
            </a:r>
            <a:r>
              <a:rPr lang="en-US" sz="2800" baseline="30000" dirty="0">
                <a:solidFill>
                  <a:schemeClr val="tx2"/>
                </a:solidFill>
              </a:rPr>
              <a:t>-9</a:t>
            </a:r>
            <a:r>
              <a:rPr lang="en-US" sz="2800" dirty="0">
                <a:solidFill>
                  <a:schemeClr val="tx2"/>
                </a:solidFill>
              </a:rPr>
              <a:t> (a billionth) of a meter. The prefix </a:t>
            </a:r>
            <a:r>
              <a:rPr lang="en-US" sz="2800" dirty="0" err="1">
                <a:solidFill>
                  <a:schemeClr val="tx2"/>
                </a:solidFill>
              </a:rPr>
              <a:t>nano</a:t>
            </a:r>
            <a:r>
              <a:rPr lang="en-US" sz="2800" dirty="0">
                <a:solidFill>
                  <a:schemeClr val="tx2"/>
                </a:solidFill>
              </a:rPr>
              <a:t> is Greek for </a:t>
            </a:r>
            <a:r>
              <a:rPr lang="en-US" sz="2800" i="1" dirty="0">
                <a:solidFill>
                  <a:schemeClr val="tx2"/>
                </a:solidFill>
              </a:rPr>
              <a:t>dwarf</a:t>
            </a:r>
            <a:r>
              <a:rPr lang="en-US" sz="2800" dirty="0">
                <a:solidFill>
                  <a:schemeClr val="tx2"/>
                </a:solidFill>
              </a:rPr>
              <a:t>. </a:t>
            </a:r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en-US" sz="2800" dirty="0">
                <a:solidFill>
                  <a:schemeClr val="tx2"/>
                </a:solidFill>
              </a:rPr>
              <a:t>As a reference point, a hair is approximately 100,000 nanometers.  </a:t>
            </a:r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en-US" sz="2800" dirty="0">
                <a:solidFill>
                  <a:schemeClr val="tx2"/>
                </a:solidFill>
              </a:rPr>
              <a:t>A red blood cell is approximately 10,000 nanometers.  </a:t>
            </a:r>
          </a:p>
          <a:p>
            <a:pPr>
              <a:lnSpc>
                <a:spcPct val="90000"/>
              </a:lnSpc>
              <a:spcAft>
                <a:spcPct val="40000"/>
              </a:spcAft>
              <a:buNone/>
            </a:pPr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894773" y="197168"/>
            <a:ext cx="1704499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NLP DATA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773329" y="882968"/>
            <a:ext cx="1960245" cy="26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Diffraction Grating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324"/>
            <a:ext cx="6553677" cy="4669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469005" y="350045"/>
            <a:ext cx="1751648" cy="93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AFM Data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878682" y="2331720"/>
            <a:ext cx="2966085" cy="52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Wrapping Paper- Point of Star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599" y="2200275"/>
            <a:ext cx="3706178" cy="2677478"/>
          </a:xfrm>
          <a:prstGeom prst="rect">
            <a:avLst/>
          </a:prstGeom>
          <a:noFill/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602129" y="1340168"/>
            <a:ext cx="2063115" cy="26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NLP inked patterns</a:t>
            </a: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08648"/>
            <a:ext cx="1077278" cy="1430179"/>
          </a:xfrm>
          <a:prstGeom prst="rect">
            <a:avLst/>
          </a:prstGeom>
          <a:noFill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276125"/>
            <a:ext cx="3771900" cy="2830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83005" y="1035845"/>
            <a:ext cx="7243763" cy="81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Negatively Charged Bacteria (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</a:rPr>
              <a:t>E. coli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) aggregate on Positively Charged Dots of</a:t>
            </a:r>
            <a:endParaRPr lang="en-US" dirty="0"/>
          </a:p>
          <a:p>
            <a:pPr algn="ctr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Modified Lipids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361724"/>
            <a:ext cx="4820603" cy="2963228"/>
          </a:xfrm>
          <a:prstGeom prst="rect">
            <a:avLst/>
          </a:prstGeom>
          <a:noFill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48" y="1751648"/>
            <a:ext cx="2326005" cy="4297680"/>
          </a:xfrm>
          <a:prstGeom prst="rect">
            <a:avLst/>
          </a:prstGeom>
          <a:noFill/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230530" y="425768"/>
            <a:ext cx="990123" cy="26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FM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nanoProfessor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Textbook, </a:t>
            </a:r>
            <a:r>
              <a:rPr lang="en-US" i="1" dirty="0" smtClean="0"/>
              <a:t>Introduction to </a:t>
            </a:r>
            <a:r>
              <a:rPr lang="en-US" i="1" dirty="0" err="1" smtClean="0"/>
              <a:t>Nanoscale</a:t>
            </a:r>
            <a:r>
              <a:rPr lang="en-US" i="1" dirty="0" smtClean="0"/>
              <a:t> Science and Technology</a:t>
            </a:r>
            <a:r>
              <a:rPr lang="en-US" dirty="0" smtClean="0"/>
              <a:t>, containing physics, chemistry, and biology sections with Practice Exercises, Quick Activities, and Section Review.</a:t>
            </a:r>
          </a:p>
          <a:p>
            <a:r>
              <a:rPr lang="en-US" i="1" dirty="0" smtClean="0"/>
              <a:t>-It is a good textbook to teach an introduction to nanotechnology course. It is not a chemistry textbook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Laboratory Manual, in revision,  provides detailed information on training, sample preparation, NLP use, and sample analysis.</a:t>
            </a:r>
          </a:p>
          <a:p>
            <a:r>
              <a:rPr lang="en-US" dirty="0" smtClean="0"/>
              <a:t>-</a:t>
            </a:r>
            <a:r>
              <a:rPr lang="en-US" i="1" dirty="0" smtClean="0"/>
              <a:t>It is not a chemistry lab manual</a:t>
            </a:r>
          </a:p>
          <a:p>
            <a:pPr lvl="0"/>
            <a:r>
              <a:rPr lang="en-US" dirty="0" smtClean="0"/>
              <a:t>Training</a:t>
            </a:r>
          </a:p>
          <a:p>
            <a:pPr lvl="0"/>
            <a:r>
              <a:rPr lang="en-US" dirty="0" smtClean="0"/>
              <a:t>Supplies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Introduction to </a:t>
            </a:r>
            <a:r>
              <a:rPr lang="en-US" sz="2800" dirty="0" err="1" smtClean="0"/>
              <a:t>Nanochemistry</a:t>
            </a:r>
            <a:endParaRPr lang="en-US" sz="2800" dirty="0" smtClean="0"/>
          </a:p>
          <a:p>
            <a:r>
              <a:rPr lang="en-US" sz="2800" dirty="0" smtClean="0"/>
              <a:t>Intro to Periodicity</a:t>
            </a:r>
          </a:p>
          <a:p>
            <a:r>
              <a:rPr lang="en-US" sz="2800" dirty="0" smtClean="0"/>
              <a:t>Chemical Bonding </a:t>
            </a:r>
          </a:p>
          <a:p>
            <a:r>
              <a:rPr lang="en-US" sz="2800" dirty="0" smtClean="0"/>
              <a:t>Intermolecular Forces</a:t>
            </a:r>
          </a:p>
          <a:p>
            <a:r>
              <a:rPr lang="en-US" sz="2800" dirty="0" err="1" smtClean="0"/>
              <a:t>Nanoscale</a:t>
            </a:r>
            <a:r>
              <a:rPr lang="en-US" sz="2800" dirty="0" smtClean="0"/>
              <a:t> Structure </a:t>
            </a:r>
          </a:p>
          <a:p>
            <a:r>
              <a:rPr lang="en-US" sz="2800" dirty="0" smtClean="0"/>
              <a:t>Practical Applications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Kathy\AppData\Local\Microsoft\Windows\Temporary Internet Files\Content.IE5\IO8CG61X\MC90038369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35421">
            <a:off x="2624127" y="2567442"/>
            <a:ext cx="3920915" cy="2136483"/>
          </a:xfrm>
          <a:prstGeom prst="rect">
            <a:avLst/>
          </a:prstGeom>
          <a:noFill/>
        </p:spPr>
      </p:pic>
      <p:pic>
        <p:nvPicPr>
          <p:cNvPr id="33795" name="Picture 3" descr="C:\Users\Kathy\AppData\Local\Microsoft\Windows\Temporary Internet Files\Content.IE5\O7ML8H9C\MC90035196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191000"/>
            <a:ext cx="1578321" cy="178655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1111" y="685800"/>
            <a:ext cx="2408092" cy="2971800"/>
          </a:xfrm>
          <a:prstGeom prst="rect">
            <a:avLst/>
          </a:prstGeom>
          <a:noFill/>
        </p:spPr>
      </p:pic>
      <p:pic>
        <p:nvPicPr>
          <p:cNvPr id="33796" name="Picture 4" descr="C:\Users\Kathy\AppData\Local\Microsoft\Windows\Temporary Internet Files\Content.IE5\XWAFXQFV\MC90007871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733800"/>
            <a:ext cx="1622066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I get from traditional wet chemistry laboratory experiments and activities to nanotechnology-based experiments?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 I find training and resources?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California </a:t>
            </a:r>
            <a:r>
              <a:rPr lang="en-US" dirty="0" err="1" smtClean="0"/>
              <a:t>NanoScience</a:t>
            </a:r>
            <a:r>
              <a:rPr lang="en-US" dirty="0" smtClean="0"/>
              <a:t> Institute (UCLA) </a:t>
            </a:r>
            <a:r>
              <a:rPr lang="en-US" sz="2000" dirty="0" smtClean="0">
                <a:hlinkClick r:id="rId2"/>
              </a:rPr>
              <a:t>http://cnsi.ctrl.ucla.edu/nanoscience/pages/homepage</a:t>
            </a:r>
            <a:r>
              <a:rPr lang="en-US" sz="2000" dirty="0" smtClean="0"/>
              <a:t> </a:t>
            </a:r>
          </a:p>
          <a:p>
            <a:r>
              <a:rPr lang="en-US" sz="2800" dirty="0" smtClean="0"/>
              <a:t>California </a:t>
            </a:r>
            <a:r>
              <a:rPr lang="en-US" sz="2800" dirty="0" err="1" smtClean="0"/>
              <a:t>NanoScience</a:t>
            </a:r>
            <a:r>
              <a:rPr lang="en-US" sz="2800" dirty="0" smtClean="0"/>
              <a:t> Institute (UCSB)</a:t>
            </a:r>
          </a:p>
          <a:p>
            <a:r>
              <a:rPr lang="en-US" sz="2000" dirty="0" smtClean="0">
                <a:hlinkClick r:id="rId3"/>
              </a:rPr>
              <a:t>http://www.nanotech.ucsb.edu/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800" dirty="0" smtClean="0"/>
              <a:t>University of Wisconsin Institute for Chemical Education (ICE)</a:t>
            </a:r>
          </a:p>
          <a:p>
            <a:r>
              <a:rPr lang="en-US" sz="2000" dirty="0" smtClean="0">
                <a:hlinkClick r:id="rId4"/>
              </a:rPr>
              <a:t>http://ice.chem.wisc.edu/NanoCourse.html</a:t>
            </a:r>
            <a:r>
              <a:rPr lang="en-US" sz="2000" dirty="0" smtClean="0"/>
              <a:t> (starts June 10th, online)</a:t>
            </a:r>
          </a:p>
          <a:p>
            <a:r>
              <a:rPr lang="en-US" sz="2000" dirty="0" smtClean="0">
                <a:hlinkClick r:id="rId5"/>
              </a:rPr>
              <a:t>http://mrsec.wisc.edu/Edetc/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Many national workshops (with funding) are available</a:t>
            </a:r>
          </a:p>
          <a:p>
            <a:r>
              <a:rPr lang="en-US" sz="2000" dirty="0" smtClean="0"/>
              <a:t>Google – nanotechnology + chemistry + education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nsi.ctrl.ucla.edu/nanoscience/pages/publicview/images/studentsH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743200"/>
            <a:ext cx="5143500" cy="3524251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CNSI UCLA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657600" y="685800"/>
            <a:ext cx="5111750" cy="3382963"/>
          </a:xfrm>
        </p:spPr>
        <p:txBody>
          <a:bodyPr/>
          <a:lstStyle/>
          <a:p>
            <a:r>
              <a:rPr lang="en-US" dirty="0" smtClean="0"/>
              <a:t>Teacher Workshops held at the Westwood campus once per month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CNSI’s basic goal has been to find ways to integrate </a:t>
            </a:r>
            <a:r>
              <a:rPr lang="en-US" sz="2400" dirty="0" err="1" smtClean="0"/>
              <a:t>nanoscience</a:t>
            </a:r>
            <a:r>
              <a:rPr lang="en-US" sz="2400" dirty="0" smtClean="0"/>
              <a:t> experiments into the prescribed high school curriculum  to help support science teachers teaching required fundamental science concepts, while at the same time introducing students to the new field of </a:t>
            </a:r>
            <a:r>
              <a:rPr lang="en-US" sz="2400" dirty="0" err="1" smtClean="0"/>
              <a:t>nanoscience</a:t>
            </a:r>
            <a:r>
              <a:rPr lang="en-US" sz="2400" dirty="0" smtClean="0"/>
              <a:t>. 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NACK </a:t>
            </a:r>
            <a:r>
              <a:rPr lang="en-US" dirty="0" err="1" smtClean="0"/>
              <a:t>PennState</a:t>
            </a:r>
            <a:r>
              <a:rPr lang="en-US" dirty="0" smtClean="0"/>
              <a:t>       www.nano4me.org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b="1" dirty="0" smtClean="0"/>
              <a:t>Post-Secondary Resources:</a:t>
            </a:r>
          </a:p>
          <a:p>
            <a:r>
              <a:rPr lang="en-US" b="1" dirty="0" smtClean="0">
                <a:hlinkClick r:id="rId2"/>
              </a:rPr>
              <a:t>Introductory Level Modules:</a:t>
            </a:r>
            <a:r>
              <a:rPr lang="en-US" dirty="0" smtClean="0"/>
              <a:t> A series of thought-provoking nanotechnology PowerPoint presentations (used in NANO 010)</a:t>
            </a:r>
          </a:p>
          <a:p>
            <a:r>
              <a:rPr lang="en-US" b="1" dirty="0" smtClean="0">
                <a:hlinkClick r:id="rId3"/>
              </a:rPr>
              <a:t>Undergraduate Level Course Notes:</a:t>
            </a:r>
            <a:r>
              <a:rPr lang="en-US" dirty="0" smtClean="0"/>
              <a:t> </a:t>
            </a:r>
            <a:r>
              <a:rPr lang="en-US" sz="2900" dirty="0" smtClean="0"/>
              <a:t>Packaged as six courses, each containing multiple modules. Each module can be rearranged to create new courses. Suitable for two-year degree programs, for certificate programs, and for freshman-sophomore use in four-year degree programs.</a:t>
            </a:r>
          </a:p>
          <a:p>
            <a:r>
              <a:rPr lang="en-US" b="1" dirty="0" smtClean="0">
                <a:hlinkClick r:id="rId4"/>
              </a:rPr>
              <a:t>Undergraduate Level Laboratories:</a:t>
            </a:r>
            <a:r>
              <a:rPr lang="en-US" dirty="0" smtClean="0"/>
              <a:t> A set of six lab packages corresponding to the set of six course notes. Suitable for two-year degree programs, for certificate programs, and for freshman-sophomore use in four-year degree programs.</a:t>
            </a:r>
          </a:p>
          <a:p>
            <a:r>
              <a:rPr lang="en-US" b="1" dirty="0" smtClean="0">
                <a:hlinkClick r:id="rId5"/>
              </a:rPr>
              <a:t>Remote Access:</a:t>
            </a:r>
            <a:r>
              <a:rPr lang="en-US" dirty="0" smtClean="0"/>
              <a:t> A collection of characterization equipment that may be remotely controlled through the Internet.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066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Nanotechnology is part of chemistry</a:t>
            </a:r>
            <a:endParaRPr lang="en-US" sz="2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818" name="AutoShape 2" descr="data:image/jpg;base64,/9j/4AAQSkZJRgABAQAAAQABAAD/2wCEAAkGBhQQEBQUEBQUFBQUFBQVFRUVFBQVFBQVFRUVFhUXFBYaHSYeGBkjGhgUHy8gIycpLCwsFh8xNTAqNSYrLCkBCQoKDgwOGg8PGikkHSQsLCwsLCwsLSwsLCwsKS8sLCwsLCwsLCwsLCwsLCkpLCwsLCkpLCwpLCwsKSwsLCwsLP/AABEIAL4BCQMBIgACEQEDEQH/xAAbAAACAwEBAQAAAAAAAAAAAAABBAACBQMGB//EAEIQAAIBAgQEBAIIBAMHBQEAAAECEQADBBIhMQUTQVEiMmFxgZEGFCNCUqGxwTNi0eEVcvAWU1SSosLSB0OTo/Ek/8QAGgEBAQEBAQEBAAAAAAAAAAAAAAEDAgQFBv/EACoRAAICAgIBAwMDBQAAAAAAAAABAhEDEiExUQRBYRMiIxQywVJxobHR/9oADAMBAAIRAxEAPwDc5tDm0rzaqbtYanp2G+bQ5tKc2hzaaDYb5tDm0mbtA3amhdxvm0ObSnNoc2mg3G+bQ5tKc2qm7TQbjnNoc6k+bQN6mg3HOdQ51J86hzqmhdx3nUOdSXOoc6mg3HedQ51JG9Q51NBuh3nVOdSPOoc6mg3HudQ51I86oLs6DWmg3Q9zqHOrl9Sux/Df5GflvSxu96aDdDvOoc6kudQ51NC7j3Ooc6kedU51NBuPc6pzqR51DnU0G49zqnOpHm1OdTQbjvOqc6kedU51NCbmqWoFqqTQJr0HkCWoFqrNAn9Y+MTHvFQoS1AtVZoTQgS1Ce1Amud1QwIOxBB+NAdXUjcEe4IqpNK/XQlzMLV1gzQRlDSEFtFOYt4coRyANHzifTnf4oSnhtPbaF15YuqJCaZSwzSc0toRO3YUcmgWrknFoLA2rhXODoqgZQVy29/GNGJc6+ISO3BeLQqSjFhKlTaVXxB5YGaJ+xRX3ImZGnSgHrFsuwUdTv0Hcn2FDiHGVs+Gyo03dgCzf0HoK7cMxivfCqMujzIgqzs8IRPRQsGdQwoY/wCijFpnT2rHJkUez04cTn0dOH45cR4boEnZgAGHy39jSuJsm25VtwY9D2I9xTvDuAm1qWGlJ8Sv57hO+w+QipjybPgufE4K2cM1DNVZoTW55bLZqGaqzQmgsvmrTa+MMFWGa4wBbLGbX7oPT1rJDa1o8cwZLhgxhlGv61nOVHEn0jje42VYAWCCdiXJJPplA/WtC7a59piY5lsTI+8BqVJ66bGs/DYfLabN4gMojy7mDBHp3711wNxhzbhMSD1nedB7aCst7Vo5k9GIEgKWZkVVKqSzAauGKj4hW+VFELEgEGFZjqPKsSR33FLLjhbzo2dVdrLhktrcH2YuKUYHac4Mjt612s8bKiVF3Mlk22tZYtu3OD8wGdyoPQnptWzbN1XkBepnrq/HEhoF5Vu3L7C4LYFywXS2EyrJmIeSCPNpqKpheLjMi3TfIFx88WxlxFu5bVFNzUQykHedyd6bPwK+QtbIEyuqI4GZZKXJykCZI0+HWueeutjj2UIzrduRawQaRJm1zFukSd5KsB1jWK5PxQ/V2VWvG6ttSt4jLcaL1xyrGSfLyx3MHYRRN+C0vJM1TNXTHXle67WxlVmLKCAIBMgQNvauE12jgvmoZqrNSaENwmgTQJqpNAEml8TimN1kUtkU2yYnIB9SuKQB1POIOnXWuxNCajVlToWfGyHFoAsLZa21yVVwTbClwGnNl5pPl1yiB1OLxyvce5baZzEC4bqoLZxF3OVGmoXlEL2djqdKcxF23Z/ieJvwgwB7kbmuNji1pzBSPVWafzJqqDZ0L3McvMJVs4dLjs0XDBt4a1ywikwMz5xHpGkTRfGBrpVF8IzHNMSpP2RAkmSsztrGg1FOYrDZQGBzIdj69j60sTUqiNkJoE0JoTVOQk1U0JoTQBDQZG/f2rWsfSFgIYT0n+tY5NVNcygpdmkMkoO4mzicRdVHDNmIuZCAoESDERvsaR/w9+uVSejMAfl0+NaQxRJdhu1lLg/zKokj1kPXkbt9zc361jBqJPU5XaNXEYdrZhxE7diO4OxoGwZAGsqj+kOqsJnbzAe5rTwxz4Zw/QZlnow7e+1edZbpEG4hEBPFbBlBGUP3jKkH+WtYS2MYTUkP/VnmMpmVERrLTlHxg/KuM1UYq/mk3FPiDfwkzeFmddehBZo7T6CoPSuzsuiyYH9gOpPpWnhMYGstnH2SkLbefET1gdR+lIWMNzCUBhF1vXOgA+6O/wC59qmOxmcgKMqIIRew7n1PWsJfkeq9jzz/ACPVdI63BbmeY59AImPWuWIxmYZVEKOnU+ppWaE13HGk7NFjp23Zaak1WaE1oaFpqTVZoTQFpqTVZqTQFpoTVZqTQFpqTVZqTQG6TVSahNVJoAk11wfnHoCR7gGK4E0bN7KwPaqVGDxhyWNK4Mma9hjcPaeDG9Lpw9F1A/KvVFfB64wXkvaxP2JU9tPelSamJuHUWwGIjwzA0P5n0rhaxqscpm2/4X2+Df1+dZ5I82jLJHwdiaqTRcEb6VSawMAzQJoTVZoC01WaBNCaA3OGXBktsfuubbf5Wkgf9bfKnr/CLecFVTLqWnfTePzrF4a027q9QFuD3Uwf1FbeIcCw7DrZdvjcJ/dq8WTHcjn1GPeEXZn8Wx6Kpt2gNdCR0FYU0CaE16ceNQVHOPHoqDNdLdtiwS3/ABH/AOherHsY+Q9655soBiSTCL+I/wBBTDPyUKAzcf8Aiv8A9g/f5VJyf7Y9knJv7Y9lsVfVVFq15FMs3+8fqx9O1JTQmumCg4nDK2qvftqw7qW1Hsa6UVCPBpCCXCOeapNO4THLF0OWusLOJugsAhCfZBbc665gx2hZgbmr2MArtaChmF17CmGE2FvWUuB38MEBmZfug5D1OjfyaaeDPmhNdrqKgaQWNvCpiW8QAY3OXCDQwBzNTr5TtOjSYK21425KBRhGzs6mVxIWRGUAEFgAZg9fRuhozPmhNPWsDmth+W4c22fkZvtPDe5bEHJMBSGIyz8Na4hLQtq7FlV+pDHIwvZOXchMqtkBYksIJGkaluhoxeaE1oW8Otp3zhpH19EBYLmt2sOStweEzJJAYadRMVXF2QLfMyvdy27AYIVDIDhbVwMwCGQWYqNvI0kmm6saMRmpNauAwareRiYS29iHLDlXxiLT+WQICvlG531g1kFSujAgjQg6EEbgiqpWRxotNSapNSa6OTeJqpNQmqk0ASa7Xbww9oXWXO7eRDBAH4iOvxpYmr/Sd8thTEgooGoB26UOZP2MjivHS5U5hnIBcDee2mlaXB8Rz1ykkTsRv7HsTWFwbDc8Q8qLQJUkSGcyQs+o/atzAg2rSDKZB8Ou/ikyPcn5VFOUX2R9cEezkJXaD/o1W8FcRcXMO/3h7Gu/E7qi4cxIJCnaRttSwg+UqfjB+RitOUxjzJq0zkLFxB9k3NT/AHbeYe39qlrFo5gSrfhfQ/A9fjFdWUjcEflVL6rcH2gzfzbMPj1+NW0+z0XGXYW03qs1yFq4g8B5yD7p0dR6f2o2b63PIdfwNo3w6H/WlcuLRy4NFyavYsNcMICx9P37V0wWCN18u0asT90f1rTxGNWyuS2IHU9Se5PWuTGUlEmC4a1k5nMyrLlUZtx1Og3g9dqbgNaNssVBULqNYDZu8eleZxHFzO9Lf4qe9Pppu2ZSzSa19jdufR4kfZ3Fb0Iyn56is29hjbJ5oKhd+57Be8966YTixHWtJcSt9lzANlgjN0+FSdpcHH12uDMSbY5j/wARx4F6W07x+nzpQmmeK2XW6eYZJ1B6EdI7dopOa4hGlfub44aq/ctNRbOdgAuZifCAJM+g71Sa9N9HcOLVhsQfOxKJ6KPMR6k6fCtDQU/2VgTfe2hIjLGdgOxOgHtJqz/QoOJsPauNHlZQjH0BMg/Eis7HYhycx8QPQMMwnUZh0kTXfhWMa3DGRqN9d+5FcqSfFi0lyZl7DZGKuuVh4SCII9CK5taU7qD8B02r1v0tKXrNu8vnU5HO2Zfuz3I79jXk5rpBO1aK8ldDlXTbQaUeUuug130GvvUmpNADlr2G0bDbtU5SzOUTEbDajNSaAryV/CvyFXmqzUmgLTUmqzUmgN4mqk1CaFzNklFztzEUjxEKjZpchSCQCFG8DNrQAJphmS9Z5V0xGqN+E9j6UpdcIrMzSEXOSAIIKhot+LxkSFY6Qa68mS0EkLdNkkLMOGCljrpb1BzdulDmUNlQlhsNdsN4QGWe4ynb9q1rl5UObQt0EzHqaQLLkczByzbJjIZFg5yZ1T7XKSOoPaKuyAL1DZtMy5dB9ZDSM0jWzIPYjuYvHZl9GT4b4OycUcCDlYdmVWH9aq1+y3nsgettiv5GRS62tgzal1tA5YzOzZVYDN/DJkhuoB0qmL8Nl3GpAGWRoYNhnK6+NMl0+L+UnpSyv0+N+38Da2LX/t3rlv0cEj5rRPDrh8htXfYgN+xpAmqzVs4+g1+2TO1606ee26eomPzH71xvNbu/xN+jQVb4nUH4mu1viFxPK7D0kkfI11XiBcgXEtvJiSoB+axVUqOlLNDwznhsRcs6Zi6RvHyE9Y/eszF8SzE/6n2r24+j6hVZ2VC4BW3rqD5c52E9Ae+sV5Pj/DMpgLBkiIjbf4D/AFtXbpmMskp8yVGBexFcRf1qYjDsDBBk7VwUGoYuRqYfEVu8Ovjr/evM4e0x2Br2fDcAq5OsqDA3J+8Pf0ozjsb4jhzesjKCWU6fuJrKXgzffZV+OY/If1r01+z9mbiqWCxmGaGWdNf5ZjX1FYtzjhHk5CepzMfmV/evPKWp9LBVVdgw/AgdluXPYBV+epr1HCOE57LWsuVl1C5gQA3qTPQ142/xG9c3vg+zMP2rtwHjbYW7m5iEHzDOZ066iud15Rs1T6N7Hf8Ap/cYxnBA2BFXwv0MazBYjWR7SNz6Vu4L6a2biaOAY3kSDS+M+l9u0mrhmPUnX0GvSpU/PBJU1VGJ9LMAuFw3LDSWaT7yIEewNeNsWGuNlRSx7Af6getaPG+IPiXzFrcDYcxP601lazZCWlLMwDOVBJJIkCRpA6fE1ZZUuuWSMV0hP/Z292Se3MSf1j86z8RYa2xV1KsOhEH/APKZOc3MoDaQSRJZdNc2vxraxOFa5hSLwOZBmtuR6SRPUEfsa4+q130aOFHmJoTVZqTXoMy01Jqs1JoC01Jqs1JoDeJqrUQJMd9KVxT3LZeeSVQ3lkO+lyxlzoZUEt4liBB71LRaZ15S/hHyHWq3LYZSpGhKsRsCVnKT3iT865/XVzZSfEROxAPsSNapdxcKtz/22a4haGlWthCQVjQeNdaoOxtjsO2w27VUoOw+QrmcakqM3m8u8H47VzfiCCZJ0MHwtoTtOlCHfIOw+QquQdh8hUsktd5YgsbvKUrnZCZAEtl0GszG1cFxUDxgggsCMrGMpM9NoG9LLQxVrVkuYHzOg+dcrTh2CjchTsdm2NduL4vlDInQanuetRs0x43NjI4avW6gPoCfzrldwLWyGMFZHiBkfHtXnsPjiW1JA7/t71ucM4lMq3lO4PY7g71w50ez9HtG0epfiq3FRbxyAABrm8oq/dEecgBR0kzXdzbugu6ANylcqzRykbw4e1I2zAFz/KqzvXl8Vjbi/Z210Gmc7EHafWP0rjhMU9gkqQ2YAMrCUYA6SPTvvrWkZXyfIywjhdTdvwaZ4fZYteuBlUWr5ULD6WSA7E6bsQAN9OlI4f6MqMSqkjXEXbfuBh7d1YmNTMAaampexT3LQVYC8u7baNSwu3eY8zsZgadB612v8R5jljbEfWGvZSxjxWltZJjaFBmu7PnT9RjbGuF8Psrizh2W6pcqVDIqwWmRudDoQfU9q2uENauWleEVeaEdbj+UkeEBtIMhtd9BFeexePe5ctOAENkAW9SxEMX1J31O2mlcOYwFwAwLhzOoHhJzZxp0g7V0uTNeojdI28f9JCFv23Qpc1XPALMVcaXUOgJUakdfesGzxR20XD2XI3ixJ+MVn2seXLLcENMqSTlPox3+NMYvGPARItED+GdFb1V+/wDm+dYeowxtKaPq4MU4P8nF9Ha7xYqYfDYcHs1kg/rVP8ZH/D4b/wCNv/Kpw7Gtcm1iAY/m3U9GX+o3pHDWkXmtcglXshRAbOnj5qqpYATCjN0n1rzr02H+k9k4ONO+B3/GF/4bD/8AK/8A5VP8Wt9cLY/+z/yrlfwqXCeUcrfYpbTMhDsyWc0EgRqboMnVgOuhK4C1LRc0JgZ+WHOUt6QgbwiT38QEa39Li8f5ZnyX/wAVtf8ACWPncH/dXpeHcOW9lvoxHh8imBAGqnf57givG3LShAQTmzMCrFCRvBGTQrECTGs6RrTHC+OPhjKnQ7g7fDsa4l6fSpYu189kvyeg4L9H3ZnbFDOxVTuAAHEkRHoKGP4SmES4wZgDIVC2YREAD4z8Iqjf+oTEeFP+oGvP8S4u+Iabh9h0FPyZOGqXuBSak1Wak17CFpqTVZoTQF5qTVZqTQG+rQQexBprE4xX5ubO5c4nKWCjImIy/Z6E5lBEnX2FJE1UmuXFPs6UmuhxsShL5jcOe5fdW8Oexz0KxaM6xM9NhtvQwuPK8nO9y4Ldy4zTC8xXS3bAYZjMKrDUnzVnYjFKglp+AJj1MbCqpilOx6E6iNASp39QamiLuzQsYwK1vTwotoZMg0ezaNtHRi0DUltADqdTXNcX4ERmdguGvWDJkMbmfK5BOsSm/wCH2pUuO4+dc7l8Lv3jTXWCdY9quiJuzUucRVr/ADWzHLfF1IGV0Xm8x0LBocHXQjQnfpS9rFhSvnIFq/acSNTfa7mcdCwV1Gv4IpMXARM1CamiLuxvMFu2hmDLbtWbav1YDM5zKNFIZyIk+Xc1mcbEufWu81d7QubmD1mq+DfC3J6rs85ctFjtAHTpWvwy0VpwIFGyn11rnfxZPhQDMdBEk69tK89tn6BrHjjvNjlrFLlIIZ3dlVEG/cnvO351yxZAcgbjQkHSRv79qbsYEW1IDAXCIZtyoO6r6nqaRvWUtrAMt/rU1tjfno/H+oj+oySyLhew9gdE16kmqi6M2kbwaSwt5mdV7so+E11vIwtllk+Odjouup7bj51o2rR8t+ik9m1/Yae8BSGKx3QUo1xmE6xMTBiYmJ71zAitHJexcPoJXczrbuA6PqD819RT1rFBBkvqLlo+Vuq+oO4rMmr275X1B3B2/saKaa1n0fosOWKh9LIvt/0bH1EqAbDC4p1FtozR1yHr8Ne4rOewGJyyG6o+jT6HZvyNUDZBI8dqZI+8h7jsfUU0+MzKOaOdbOguDS6voT39Dv0NZTxSx8x5Rnnwzx8w5iZzSDBkEfAihNaZsZ1lDz0A28t5B+sfMVzwfDkclmuQi7iPtJ7Rt8fyrhZE+zzqaZnzVsPHNtFoyrdts0iRlDgtI66TpWvnwk5cje/Maf6flS/FeD8tRctNntkxJ8yk7Bu49au6fBVJAu2c1xzdY5RctogD2RK3HYPcBURCgAxH3h0q9nh9vMQLoGe2VzHlnlkXLdt9x9453EEHKBrqayalWjSx9MEjBjmI1vCS6Hl5FHJ8MAvzDI0iPSKticDbVbjK5PLe4gTmJN0LctKtwELsVd2gA+TeJrNmpNWhfwa7cMs5ni4Yt3LyKM6E3ghtZGkDSQ1w6CDk0o4DBWedaJYsoZLsuyKI+ti2LbpqAeX9ode/SsepUoX8HW8RmaNpMazpPeqTVZqTXRybxNVJqE0CaAYtXlATMD4TfneDzLaosgEBtjoQd6rimtuDmUP4rjAMsD7S+10hiJJMGJ7ieshcmqk0LZ0+qWD4eWSCSB4ZeOVlSCDObmazv020o4fE2EzCMmZxmGRUMC5dNseYkMFZRMycpPqRhMRy7itE5TMd6GHa2gANtTCBIhQvhdnDgAefxR20oBe6cNk/hgBgCGJhCSGVxbI2h4IjtB3ILGBwZvOEXSep2VQJJPoBQuXVYAFQBkdCFGUHM2YMuso2YmdwZOlan0Ut5muqPMbUL8xP6CgA+OwuHOUW1uHYvc8RPsuwFOPYs4hQ1iyouAycrZbcdSynTTQ6R8axMT9G7rPIRiDsYMGt/DH6ggLJmvPpbt9WPcjsO/pXLaI+FbMjiZs21KhRccmC8eZuqWh0UHdvgKQuX0wvnKi+4mANLSnoAOtN4i7y2Ny4wuYh5M/ctg9QOvp3323Uw+NKpdBYgsAR1luZbLa9yobWs0t+fYyt5eX0Ji5mEgzPXvUp3G2cM7XHAaWuXDlUuqlc7FWEzDQRptpsK5nC4YSdW8Q0m54kzJq8xFwDmaA5fLWxtQOHH7Sfwq7fJTH5xXXiWONq1aXo2YsB1AIgVfDYVLclTP2YkgkghrxCROoPLABEDUH3Ohd4aLqpqM0RB9df3ri/uRDP4JfIJRAOW/mRho3ee3TXpFJY+yEuMo1AOh9Ok16RuFrh0lmAJHTp715bE4jOxYag/tXffI+DnNSarNSaAvbvFTI/sR2I6iuyGJaz28do6gjrHcfmKVmorkGRoRWkMjjx7HoxZnDh8rx/wcsWeYQ1gxBEgtlNs/5uo/OtPG2FuKqvdAYDxELOY9ydKycY5QBiAJ7CPEQPER3NYVziJzVo8EW7NJenhJ3XBuYng1xDmBDp+JenuOlblhv/AOW4rdVO/pqKx+A8UMwdQdCO4prjHEBARJBEhuxHQ/L968+bA4010ebP6bSpR6M6xg3e2bgAy6RLDMwi4SyruQOVc/5TEwY4qhIZgDlQKWPQBzC/M01Z4oyBAAIRcsfi0vgEn0F99PQV3P0gaZCCc+cyzMCebzYg/dmQB0B+NDngzAZJH4QS0kCIEkGevpvVghiYMZwnqWKlgAN9gTTqcaYFTAOUONeodLaDMAAGyhBGnU1Y8dMKAsZST5izGTdzBiwOYEXWWCNgKAzqk1LjySYiSTAmBJmBOsVWaELTUmqzUmoDfJqpNQmqk1QQmgTUJqpNAQmqk1CaqTQB3rZwNhcMwuXXKuPuLGgIgh29RuB86U4Ik3Z/CpYe+w/Wszil1i5riT9jOc6PouB+miqmVVQwDlB011jxe9eX4li2Um5eOfEXRLDpbXog7Dv30G01k8LQsQDWh9JAJQ9Yj5RFYKnKjDZzkoyfBkPcJJJMk7mqE1CaqTXqPWEmqzUJpnBcNe9JWAo3ZjCj49T6CgOmFH2TfzXEHyBJ/UUeKYlhebKSIyj/AJVApmxhsuVfEQrliQogyFEb9h+dI8Wwzq5dhAdmIPTc6ehHas0/uInYviMW7iGYn9KevYay1sBWRHC2og21k8vDi5mIGkHnnxaltjGhy5oTWhTR+oWMrkXTEEqGZOY2QXGABg5QxyDvrqugqtzAWBH2txsxB8Jt+GROUyRtIkjeCNDWfNCaFGcVh0QLkbNqwPiDbRqIHlOsTB01A6rTQmpNCGnibBuoCNRGvcHavPXMGpYgAg1q4XHNb227UyeI2zqya9dK9+OcZLln28E8WSKuST97/gW4XhCuprniL2Zpq2JxWbRJUHfXX4UvWWfImtUeX1mWD+yHJaaE0JqTXlPnBmpNVmpNQFpqTVZqTQFpqTVZqTQG+TVSahNVJqghNVJqE0CaABNAmoTVSaAb4Zixauhj5dm9jW1e4CLsPbIIOvrXmhbYglQPDEksqqJIAlmMDUgVT661pirE23DFSs6gj2/Wspw26ZnkxuXKPXWOFLZEswEV5zi2N5r6eUaD+tJXeJ5gQXkDpOn96qrgiRtXOPFq7bOMeHV2wk0CaBNAmtzcvZt5mCjqQPnWrxvGZItW9FQaD17+prNwF3LdQnYMK9D9I+HpyRcA8eaD2IOoPv8AtWc3TQPN2b50gmZjfrXobDG5ba1dB1U7g6FfKR+YkVlcJw8v4wYHi0VdgdZ9PatVLwm4wPhUQpnQ+35ms5MvK5PK3XCmGMax+1Ga0+H3AExNzMyMBZCskZwGunMFkiJAEkdK6YX6P27hVczqHGG+2LAq7XnUXUVehQF+unLM71rtXZVGzHoTWjZ4fZNprpLjW6sKWc2gttTbLeHxZmJEnKPCY1rueCWQbik3TymsqSh5huG5auEkIIICuq6KZyk9daboasxQ0/CpXoL3BRywviuG39YZbNu55zzLI8BK5tFZmKxm8MaQazsRw9BZNxA6kNDLdJDau+XIYC3AFAB2YEExGxTTK4tGfNaXDsFbNsXLmSPrC22zs4i2EDubYXd9es7DTesyambSJ03jpNdHKZr4fgY8ZJL5bRYLlKy1zC3b1kIwPjIyiRG/cVRuAMOYc/htZSTk8y8g3iUE6/dXePEDIrM5x01Ph8up8P8Al7fCrtjHKBCxyqWIHUZgoYTvlOUabVOS2jS/2dJLBbgOQIzkpl8Nyw99cstqcqEQY1O8a1xfhABXNeTK7OqMBKnIiMczZoUlmCbkAgyQNTni8e56Hc7jb5dO1QX2BkMwIkzmMgnfX1pyLXgvibJtuyMCCrFSDEggwZgkfma5zQJoTVOQzUmhNSaAM1JoTUmqDfJqpNQ1UmgITVSaJqpoAE0CahqpoDqt8C3cSPPkg9sj5ta0LvGEZiWRspDBrcrkctkhnEasMsD0jaNck1U1GkVNo0zxYEa5w+ZjzFYcwLzVuKgJ+7owj1HTQ5t5wWYgBQWZgo2XMSYHoJqpqtEqDdkJoE1KqapCGt7hf0nyKq3lzhCCJggx0YHesChNcyipdg96/wBPrRVQLeXL2UdNgPSvLcZ46b5OUBQSZgRM1k0K5WNXZCGgRUoVoUhoRUoVASKlShVBJqTQmpUBKk0KlASak0JqUAZqTQoTQBqUJqTQBqUJqTQH/9k="/>
          <p:cNvSpPr>
            <a:spLocks noChangeAspect="1" noChangeArrowheads="1"/>
          </p:cNvSpPr>
          <p:nvPr/>
        </p:nvSpPr>
        <p:spPr bwMode="auto">
          <a:xfrm>
            <a:off x="77788" y="-647700"/>
            <a:ext cx="189547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19" name="Picture 1" descr="Molecules representing the branches of Chemis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85800"/>
            <a:ext cx="5410200" cy="3962400"/>
          </a:xfrm>
          <a:prstGeom prst="rect">
            <a:avLst/>
          </a:prstGeom>
          <a:noFill/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533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of A Nanometer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6475" y="1896269"/>
            <a:ext cx="45910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Nanotechnology is important</a:t>
            </a:r>
            <a:endParaRPr lang="en-US" sz="3200" dirty="0"/>
          </a:p>
        </p:txBody>
      </p:sp>
      <p:pic>
        <p:nvPicPr>
          <p:cNvPr id="5" name="Content Placeholder 4" descr="nanotech products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62600" y="609600"/>
            <a:ext cx="3330575" cy="2499519"/>
          </a:xfrm>
        </p:spPr>
      </p:pic>
      <p:sp>
        <p:nvSpPr>
          <p:cNvPr id="2048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1">
              <a:spcAft>
                <a:spcPct val="400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We can image atoms and molecules</a:t>
            </a:r>
          </a:p>
          <a:p>
            <a:pPr lvl="1">
              <a:spcAft>
                <a:spcPct val="400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We </a:t>
            </a:r>
            <a:r>
              <a:rPr lang="en-US" sz="2000" dirty="0">
                <a:solidFill>
                  <a:schemeClr val="tx2"/>
                </a:solidFill>
              </a:rPr>
              <a:t>can </a:t>
            </a:r>
            <a:r>
              <a:rPr lang="en-US" sz="2000" dirty="0" smtClean="0">
                <a:solidFill>
                  <a:schemeClr val="tx2"/>
                </a:solidFill>
              </a:rPr>
              <a:t>create new materials</a:t>
            </a:r>
            <a:endParaRPr lang="en-US" sz="2000" dirty="0">
              <a:solidFill>
                <a:schemeClr val="tx2"/>
              </a:solidFill>
            </a:endParaRPr>
          </a:p>
          <a:p>
            <a:pPr lvl="1">
              <a:spcAft>
                <a:spcPct val="400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Many commercial products use nanotechnology</a:t>
            </a:r>
          </a:p>
          <a:p>
            <a:pPr lvl="1">
              <a:spcAft>
                <a:spcPct val="400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Our students are fascinated by nanotechnology</a:t>
            </a:r>
          </a:p>
          <a:p>
            <a:pPr lvl="1">
              <a:spcAft>
                <a:spcPct val="40000"/>
              </a:spcAft>
            </a:pPr>
            <a:endParaRPr lang="en-US" dirty="0"/>
          </a:p>
        </p:txBody>
      </p:sp>
      <p:pic>
        <p:nvPicPr>
          <p:cNvPr id="7" name="Picture 6" descr="nano student 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3429000"/>
            <a:ext cx="4314825" cy="274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Nanotechnology – Seeing with new eyes</a:t>
            </a:r>
            <a:endParaRPr lang="en-US" dirty="0"/>
          </a:p>
        </p:txBody>
      </p:sp>
      <p:pic>
        <p:nvPicPr>
          <p:cNvPr id="9" name="Content Placeholder 8" descr="1stplaceBoarPokroy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635180" y="2362200"/>
            <a:ext cx="2176353" cy="1785938"/>
          </a:xfrm>
        </p:spPr>
      </p:pic>
      <p:pic>
        <p:nvPicPr>
          <p:cNvPr id="10" name="Content Placeholder 9" descr="7_PhilBartlett_2nd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761158" y="2504945"/>
            <a:ext cx="3769822" cy="1500447"/>
          </a:xfrm>
        </p:spPr>
      </p:pic>
      <p:pic>
        <p:nvPicPr>
          <p:cNvPr id="11" name="Content Placeholder 10" descr="2006-Science-As-Art-1.jpg"/>
          <p:cNvPicPr>
            <a:picLocks noGrp="1" noChangeAspect="1"/>
          </p:cNvPicPr>
          <p:nvPr>
            <p:ph sz="quarter" idx="3"/>
          </p:nvPr>
        </p:nvPicPr>
        <p:blipFill>
          <a:blip r:embed="rId5" cstate="print"/>
          <a:stretch>
            <a:fillRect/>
          </a:stretch>
        </p:blipFill>
        <p:spPr>
          <a:xfrm>
            <a:off x="1533424" y="4300538"/>
            <a:ext cx="2379865" cy="1785937"/>
          </a:xfrm>
        </p:spPr>
      </p:pic>
      <p:pic>
        <p:nvPicPr>
          <p:cNvPr id="12" name="Content Placeholder 11" descr="F07FirstPlace-FannyBeron_1.jpg"/>
          <p:cNvPicPr>
            <a:picLocks noGrp="1" noChangeAspect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5333612" y="4300538"/>
            <a:ext cx="2624913" cy="1785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we use nanotechnology  to teach core chemistry curriculum?</a:t>
            </a:r>
            <a:endParaRPr lang="en-US" dirty="0"/>
          </a:p>
        </p:txBody>
      </p:sp>
      <p:pic>
        <p:nvPicPr>
          <p:cNvPr id="5" name="Picture Placeholder 4" descr="chemistry teach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981200"/>
            <a:ext cx="548640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 Tech Lab Activities</a:t>
            </a:r>
            <a:endParaRPr lang="en-US" dirty="0"/>
          </a:p>
        </p:txBody>
      </p:sp>
      <p:pic>
        <p:nvPicPr>
          <p:cNvPr id="9" name="Content Placeholder 8" descr="Ag NP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2133600"/>
            <a:ext cx="2971799" cy="2014538"/>
          </a:xfrm>
        </p:spPr>
      </p:pic>
      <p:pic>
        <p:nvPicPr>
          <p:cNvPr id="10" name="Content Placeholder 9" descr="uv beads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956206" y="2362200"/>
            <a:ext cx="1379725" cy="1785938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r>
              <a:rPr lang="en-US" dirty="0" err="1" smtClean="0"/>
              <a:t>Biotoxicity</a:t>
            </a:r>
            <a:r>
              <a:rPr lang="en-US" dirty="0" smtClean="0"/>
              <a:t> of Colloidal Silver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UV Beads and Sunscreen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Medium Technology Activities</a:t>
            </a:r>
            <a:endParaRPr lang="en-US" dirty="0"/>
          </a:p>
        </p:txBody>
      </p:sp>
      <p:pic>
        <p:nvPicPr>
          <p:cNvPr id="7" name="Content Placeholder 6" descr="ferrofluid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80356" y="2397919"/>
            <a:ext cx="2286000" cy="1714500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r>
              <a:rPr lang="en-US" dirty="0" err="1" smtClean="0"/>
              <a:t>Ferrofluids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Photolithography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 smtClean="0"/>
              <a:t>Superhydrophobic</a:t>
            </a:r>
            <a:r>
              <a:rPr lang="en-US" dirty="0" smtClean="0"/>
              <a:t> Surfaces</a:t>
            </a:r>
            <a:endParaRPr lang="en-US" dirty="0"/>
          </a:p>
        </p:txBody>
      </p:sp>
      <p:pic>
        <p:nvPicPr>
          <p:cNvPr id="10" name="Picture 1" descr="http://mrsec.wisc.edu/Edetc/nanolab/Agthiol/images/silverthiol.jpg"/>
          <p:cNvPicPr>
            <a:picLocks noChangeAspect="1" noChangeArrowheads="1"/>
          </p:cNvPicPr>
          <p:nvPr/>
        </p:nvPicPr>
        <p:blipFill>
          <a:blip r:embed="rId3" cstate="print"/>
          <a:srcRect l="7905" r="7905"/>
          <a:stretch>
            <a:fillRect/>
          </a:stretch>
        </p:blipFill>
        <p:spPr bwMode="auto">
          <a:xfrm>
            <a:off x="4572000" y="3581400"/>
            <a:ext cx="3657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 to High Tech Activities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Solar Cells</a:t>
            </a:r>
            <a:endParaRPr lang="en-US" dirty="0"/>
          </a:p>
        </p:txBody>
      </p:sp>
      <p:pic>
        <p:nvPicPr>
          <p:cNvPr id="12" name="Content Placeholder 11" descr="solarCell-thum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95400" y="2590800"/>
            <a:ext cx="2209800" cy="2667000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Nanowire</a:t>
            </a:r>
            <a:r>
              <a:rPr lang="en-US" dirty="0" smtClean="0"/>
              <a:t> pH Sensors</a:t>
            </a:r>
            <a:endParaRPr lang="en-US" dirty="0"/>
          </a:p>
        </p:txBody>
      </p:sp>
      <p:pic>
        <p:nvPicPr>
          <p:cNvPr id="13" name="Content Placeholder 12" descr="Nanowire-thum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1" y="2514600"/>
            <a:ext cx="2851150" cy="2666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888</Words>
  <Application>Microsoft Office PowerPoint</Application>
  <PresentationFormat>On-screen Show (4:3)</PresentationFormat>
  <Paragraphs>129</Paragraphs>
  <Slides>29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Nanotechnology Resources in Chemistry Instruction</vt:lpstr>
      <vt:lpstr>Nanotechnology</vt:lpstr>
      <vt:lpstr>Scale of A Nanometer</vt:lpstr>
      <vt:lpstr>Nanotechnology is important</vt:lpstr>
      <vt:lpstr>Nanotechnology – Seeing with new eyes</vt:lpstr>
      <vt:lpstr>How can we use nanotechnology  to teach core chemistry curriculum?</vt:lpstr>
      <vt:lpstr>Low Tech Lab Activities</vt:lpstr>
      <vt:lpstr>Medium Technology Activities</vt:lpstr>
      <vt:lpstr>Medium to High Tech Activities</vt:lpstr>
      <vt:lpstr>Where to start? Laboratory curriculum</vt:lpstr>
      <vt:lpstr>Where to add nanotechnology activities?</vt:lpstr>
      <vt:lpstr>General Chemistry experiments with nanotechnology</vt:lpstr>
      <vt:lpstr>Chemistry with nanotechnology</vt:lpstr>
      <vt:lpstr>High Tech Approach to teaching chemistry  with nanotechnology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nanoProfessor</vt:lpstr>
      <vt:lpstr>Slide 24</vt:lpstr>
      <vt:lpstr>How do I get from traditional wet chemistry laboratory experiments and activities to nanotechnology-based experiments?  Training</vt:lpstr>
      <vt:lpstr>Where do I find training and resources?</vt:lpstr>
      <vt:lpstr>CNSI UCLA </vt:lpstr>
      <vt:lpstr>NACK PennState       www.nano4me.org</vt:lpstr>
      <vt:lpstr>Nanotechnology is part of chemistry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Nanotechnology Resources in Chemistry Instruction</dc:title>
  <dc:creator>Kathy Flynn</dc:creator>
  <cp:lastModifiedBy>pwclevenger</cp:lastModifiedBy>
  <cp:revision>12</cp:revision>
  <dcterms:created xsi:type="dcterms:W3CDTF">2011-03-18T15:38:08Z</dcterms:created>
  <dcterms:modified xsi:type="dcterms:W3CDTF">2011-04-19T14:27:29Z</dcterms:modified>
</cp:coreProperties>
</file>